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73" r:id="rId2"/>
    <p:sldId id="274" r:id="rId3"/>
    <p:sldId id="275" r:id="rId4"/>
    <p:sldId id="278" r:id="rId5"/>
    <p:sldId id="257" r:id="rId6"/>
    <p:sldId id="258" r:id="rId7"/>
    <p:sldId id="259" r:id="rId8"/>
    <p:sldId id="268" r:id="rId9"/>
    <p:sldId id="261" r:id="rId10"/>
    <p:sldId id="272" r:id="rId11"/>
    <p:sldId id="262" r:id="rId12"/>
    <p:sldId id="263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83" d="100"/>
          <a:sy n="83" d="100"/>
        </p:scale>
        <p:origin x="-9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8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6C00C87-DF25-4802-9CCC-12EF3254A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81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C325A00-11EE-4E12-A07F-C9BDBEB5B2BC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2E24071-CF76-4D31-B356-110F859F6E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74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But culture can also be a liability…and a barrier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Can be a barrier to change, to diversity, to acquisitions and mergers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24071-CF76-4D31-B356-110F859F6E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7825" y="1676400"/>
            <a:ext cx="8389938" cy="4421188"/>
            <a:chOff x="238" y="1056"/>
            <a:chExt cx="5285" cy="2785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38" y="1056"/>
              <a:ext cx="5285" cy="1393"/>
              <a:chOff x="238" y="1056"/>
              <a:chExt cx="5285" cy="1393"/>
            </a:xfrm>
          </p:grpSpPr>
          <p:sp>
            <p:nvSpPr>
              <p:cNvPr id="14" name="Rectangle 4"/>
              <p:cNvSpPr>
                <a:spLocks noChangeArrowheads="1"/>
              </p:cNvSpPr>
              <p:nvPr/>
            </p:nvSpPr>
            <p:spPr bwMode="auto">
              <a:xfrm>
                <a:off x="243" y="1057"/>
                <a:ext cx="5272" cy="1391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238" y="1056"/>
                <a:ext cx="5273" cy="1393"/>
              </a:xfrm>
              <a:custGeom>
                <a:avLst/>
                <a:gdLst/>
                <a:ahLst/>
                <a:cxnLst>
                  <a:cxn ang="0">
                    <a:pos x="5272" y="0"/>
                  </a:cxn>
                  <a:cxn ang="0">
                    <a:pos x="0" y="0"/>
                  </a:cxn>
                  <a:cxn ang="0">
                    <a:pos x="0" y="1392"/>
                  </a:cxn>
                </a:cxnLst>
                <a:rect l="0" t="0" r="r" b="b"/>
                <a:pathLst>
                  <a:path w="5273" h="1393">
                    <a:moveTo>
                      <a:pt x="5272" y="0"/>
                    </a:moveTo>
                    <a:lnTo>
                      <a:pt x="0" y="0"/>
                    </a:lnTo>
                    <a:lnTo>
                      <a:pt x="0" y="1392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250" y="1056"/>
                <a:ext cx="5273" cy="1393"/>
              </a:xfrm>
              <a:custGeom>
                <a:avLst/>
                <a:gdLst/>
                <a:ahLst/>
                <a:cxnLst>
                  <a:cxn ang="0">
                    <a:pos x="5272" y="0"/>
                  </a:cxn>
                  <a:cxn ang="0">
                    <a:pos x="5272" y="1392"/>
                  </a:cxn>
                  <a:cxn ang="0">
                    <a:pos x="0" y="1392"/>
                  </a:cxn>
                </a:cxnLst>
                <a:rect l="0" t="0" r="r" b="b"/>
                <a:pathLst>
                  <a:path w="5273" h="1393">
                    <a:moveTo>
                      <a:pt x="5272" y="0"/>
                    </a:moveTo>
                    <a:lnTo>
                      <a:pt x="5272" y="1392"/>
                    </a:lnTo>
                    <a:lnTo>
                      <a:pt x="0" y="1392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7"/>
            <p:cNvGrpSpPr>
              <a:grpSpLocks/>
            </p:cNvGrpSpPr>
            <p:nvPr/>
          </p:nvGrpSpPr>
          <p:grpSpPr bwMode="auto">
            <a:xfrm>
              <a:off x="240" y="3744"/>
              <a:ext cx="5281" cy="97"/>
              <a:chOff x="240" y="3744"/>
              <a:chExt cx="5281" cy="97"/>
            </a:xfrm>
          </p:grpSpPr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240" y="3744"/>
                <a:ext cx="5280" cy="96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240" y="3744"/>
                <a:ext cx="5281" cy="97"/>
              </a:xfrm>
              <a:custGeom>
                <a:avLst/>
                <a:gdLst/>
                <a:ahLst/>
                <a:cxnLst>
                  <a:cxn ang="0">
                    <a:pos x="5280" y="0"/>
                  </a:cxn>
                  <a:cxn ang="0">
                    <a:pos x="0" y="0"/>
                  </a:cxn>
                  <a:cxn ang="0">
                    <a:pos x="0" y="96"/>
                  </a:cxn>
                </a:cxnLst>
                <a:rect l="0" t="0" r="r" b="b"/>
                <a:pathLst>
                  <a:path w="5281" h="97">
                    <a:moveTo>
                      <a:pt x="5280" y="0"/>
                    </a:moveTo>
                    <a:lnTo>
                      <a:pt x="0" y="0"/>
                    </a:lnTo>
                    <a:lnTo>
                      <a:pt x="0" y="96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240" y="3744"/>
                <a:ext cx="5281" cy="97"/>
              </a:xfrm>
              <a:custGeom>
                <a:avLst/>
                <a:gdLst/>
                <a:ahLst/>
                <a:cxnLst>
                  <a:cxn ang="0">
                    <a:pos x="5280" y="0"/>
                  </a:cxn>
                  <a:cxn ang="0">
                    <a:pos x="5280" y="96"/>
                  </a:cxn>
                  <a:cxn ang="0">
                    <a:pos x="0" y="96"/>
                  </a:cxn>
                </a:cxnLst>
                <a:rect l="0" t="0" r="r" b="b"/>
                <a:pathLst>
                  <a:path w="5281" h="97">
                    <a:moveTo>
                      <a:pt x="5280" y="0"/>
                    </a:moveTo>
                    <a:lnTo>
                      <a:pt x="5280" y="96"/>
                    </a:lnTo>
                    <a:lnTo>
                      <a:pt x="0" y="96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1"/>
            <p:cNvGrpSpPr>
              <a:grpSpLocks/>
            </p:cNvGrpSpPr>
            <p:nvPr/>
          </p:nvGrpSpPr>
          <p:grpSpPr bwMode="auto">
            <a:xfrm>
              <a:off x="338" y="1200"/>
              <a:ext cx="97" cy="1104"/>
              <a:chOff x="338" y="1200"/>
              <a:chExt cx="97" cy="1104"/>
            </a:xfrm>
          </p:grpSpPr>
          <p:sp useBgFill="1">
            <p:nvSpPr>
              <p:cNvPr id="8" name="Rectangle 12"/>
              <p:cNvSpPr>
                <a:spLocks noChangeArrowheads="1"/>
              </p:cNvSpPr>
              <p:nvPr/>
            </p:nvSpPr>
            <p:spPr bwMode="auto">
              <a:xfrm>
                <a:off x="338" y="1201"/>
                <a:ext cx="96" cy="1103"/>
              </a:xfrm>
              <a:prstGeom prst="rect">
                <a:avLst/>
              </a:prstGeom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13"/>
              <p:cNvSpPr>
                <a:spLocks/>
              </p:cNvSpPr>
              <p:nvPr/>
            </p:nvSpPr>
            <p:spPr bwMode="auto">
              <a:xfrm>
                <a:off x="338" y="1200"/>
                <a:ext cx="97" cy="1104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96" y="1103"/>
                  </a:cxn>
                  <a:cxn ang="0">
                    <a:pos x="96" y="0"/>
                  </a:cxn>
                </a:cxnLst>
                <a:rect l="0" t="0" r="r" b="b"/>
                <a:pathLst>
                  <a:path w="97" h="1104">
                    <a:moveTo>
                      <a:pt x="0" y="1103"/>
                    </a:moveTo>
                    <a:lnTo>
                      <a:pt x="96" y="1103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14"/>
              <p:cNvSpPr>
                <a:spLocks/>
              </p:cNvSpPr>
              <p:nvPr/>
            </p:nvSpPr>
            <p:spPr bwMode="auto">
              <a:xfrm>
                <a:off x="338" y="1200"/>
                <a:ext cx="97" cy="1104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0" y="0"/>
                  </a:cxn>
                  <a:cxn ang="0">
                    <a:pos x="96" y="0"/>
                  </a:cxn>
                </a:cxnLst>
                <a:rect l="0" t="0" r="r" b="b"/>
                <a:pathLst>
                  <a:path w="97" h="1104">
                    <a:moveTo>
                      <a:pt x="0" y="1103"/>
                    </a:moveTo>
                    <a:lnTo>
                      <a:pt x="0" y="0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836613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038600"/>
            <a:ext cx="6400800" cy="1752600"/>
          </a:xfrm>
        </p:spPr>
        <p:txBody>
          <a:bodyPr anchor="ctr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dt" sz="quarter" idx="10"/>
          </p:nvPr>
        </p:nvSpPr>
        <p:spPr>
          <a:xfrm>
            <a:off x="3810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CD1365-5996-449D-9692-40B849EAE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F033C-587A-4301-80A5-AE5A4F3592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7915-68B8-433F-BC84-23E4B4FE1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CDDD1-76FE-4DA8-A29D-DC2072DCF6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3ED1A-CA4B-40A2-80B1-67A8AE84B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E36CE-D698-463B-935A-7544F1A42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CCD33-9C35-4807-8188-74AC85770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91614-7775-44C1-A711-0F6A22E84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A9C9-C0BA-44AE-903F-6FB2A3509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144D1-B3E6-420C-83AE-B3B42ACBE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342900"/>
            <a:ext cx="1943100" cy="5524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42900"/>
            <a:ext cx="5676900" cy="5524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D91C1-C0BA-4820-B84C-C19763C25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7772400" cy="1104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752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800600" y="17526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1D1E6-42F4-49D4-A020-5E1B4294F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B23F4-42CD-4546-86B0-B512FA55E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81000" y="304800"/>
            <a:ext cx="8383588" cy="6022975"/>
            <a:chOff x="240" y="192"/>
            <a:chExt cx="5281" cy="3794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240" y="1008"/>
              <a:ext cx="5281" cy="2978"/>
              <a:chOff x="240" y="1008"/>
              <a:chExt cx="5281" cy="2978"/>
            </a:xfrm>
          </p:grpSpPr>
          <p:sp>
            <p:nvSpPr>
              <p:cNvPr id="3076" name="Rectangle 4"/>
              <p:cNvSpPr>
                <a:spLocks noChangeArrowheads="1"/>
              </p:cNvSpPr>
              <p:nvPr/>
            </p:nvSpPr>
            <p:spPr bwMode="auto">
              <a:xfrm>
                <a:off x="245" y="1010"/>
                <a:ext cx="5269" cy="2976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Freeform 5"/>
              <p:cNvSpPr>
                <a:spLocks/>
              </p:cNvSpPr>
              <p:nvPr/>
            </p:nvSpPr>
            <p:spPr bwMode="auto">
              <a:xfrm>
                <a:off x="240" y="1008"/>
                <a:ext cx="5269" cy="2977"/>
              </a:xfrm>
              <a:custGeom>
                <a:avLst/>
                <a:gdLst/>
                <a:ahLst/>
                <a:cxnLst>
                  <a:cxn ang="0">
                    <a:pos x="5268" y="0"/>
                  </a:cxn>
                  <a:cxn ang="0">
                    <a:pos x="0" y="0"/>
                  </a:cxn>
                  <a:cxn ang="0">
                    <a:pos x="0" y="2976"/>
                  </a:cxn>
                </a:cxnLst>
                <a:rect l="0" t="0" r="r" b="b"/>
                <a:pathLst>
                  <a:path w="5269" h="2977">
                    <a:moveTo>
                      <a:pt x="5268" y="0"/>
                    </a:moveTo>
                    <a:lnTo>
                      <a:pt x="0" y="0"/>
                    </a:lnTo>
                    <a:lnTo>
                      <a:pt x="0" y="2976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Freeform 6"/>
              <p:cNvSpPr>
                <a:spLocks/>
              </p:cNvSpPr>
              <p:nvPr/>
            </p:nvSpPr>
            <p:spPr bwMode="auto">
              <a:xfrm>
                <a:off x="252" y="1008"/>
                <a:ext cx="5269" cy="2977"/>
              </a:xfrm>
              <a:custGeom>
                <a:avLst/>
                <a:gdLst/>
                <a:ahLst/>
                <a:cxnLst>
                  <a:cxn ang="0">
                    <a:pos x="5268" y="0"/>
                  </a:cxn>
                  <a:cxn ang="0">
                    <a:pos x="5268" y="2976"/>
                  </a:cxn>
                  <a:cxn ang="0">
                    <a:pos x="0" y="2976"/>
                  </a:cxn>
                </a:cxnLst>
                <a:rect l="0" t="0" r="r" b="b"/>
                <a:pathLst>
                  <a:path w="5269" h="2977">
                    <a:moveTo>
                      <a:pt x="5268" y="0"/>
                    </a:moveTo>
                    <a:lnTo>
                      <a:pt x="5268" y="2976"/>
                    </a:lnTo>
                    <a:lnTo>
                      <a:pt x="0" y="2976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3" name="Group 7"/>
            <p:cNvGrpSpPr>
              <a:grpSpLocks/>
            </p:cNvGrpSpPr>
            <p:nvPr/>
          </p:nvGrpSpPr>
          <p:grpSpPr bwMode="auto">
            <a:xfrm>
              <a:off x="336" y="1103"/>
              <a:ext cx="97" cy="2785"/>
              <a:chOff x="336" y="1103"/>
              <a:chExt cx="97" cy="2785"/>
            </a:xfrm>
          </p:grpSpPr>
          <p:sp useBgFill="1">
            <p:nvSpPr>
              <p:cNvPr id="3080" name="Rectangle 8"/>
              <p:cNvSpPr>
                <a:spLocks noChangeArrowheads="1"/>
              </p:cNvSpPr>
              <p:nvPr/>
            </p:nvSpPr>
            <p:spPr bwMode="auto">
              <a:xfrm>
                <a:off x="336" y="1104"/>
                <a:ext cx="96" cy="2784"/>
              </a:xfrm>
              <a:prstGeom prst="rect">
                <a:avLst/>
              </a:prstGeom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auto">
              <a:xfrm>
                <a:off x="336" y="1103"/>
                <a:ext cx="97" cy="2785"/>
              </a:xfrm>
              <a:custGeom>
                <a:avLst/>
                <a:gdLst/>
                <a:ahLst/>
                <a:cxnLst>
                  <a:cxn ang="0">
                    <a:pos x="0" y="2784"/>
                  </a:cxn>
                  <a:cxn ang="0">
                    <a:pos x="96" y="2784"/>
                  </a:cxn>
                  <a:cxn ang="0">
                    <a:pos x="96" y="0"/>
                  </a:cxn>
                </a:cxnLst>
                <a:rect l="0" t="0" r="r" b="b"/>
                <a:pathLst>
                  <a:path w="97" h="2785">
                    <a:moveTo>
                      <a:pt x="0" y="2784"/>
                    </a:moveTo>
                    <a:lnTo>
                      <a:pt x="96" y="2784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Freeform 10"/>
              <p:cNvSpPr>
                <a:spLocks/>
              </p:cNvSpPr>
              <p:nvPr/>
            </p:nvSpPr>
            <p:spPr bwMode="auto">
              <a:xfrm>
                <a:off x="336" y="1103"/>
                <a:ext cx="97" cy="2785"/>
              </a:xfrm>
              <a:custGeom>
                <a:avLst/>
                <a:gdLst/>
                <a:ahLst/>
                <a:cxnLst>
                  <a:cxn ang="0">
                    <a:pos x="0" y="2784"/>
                  </a:cxn>
                  <a:cxn ang="0">
                    <a:pos x="0" y="0"/>
                  </a:cxn>
                  <a:cxn ang="0">
                    <a:pos x="96" y="0"/>
                  </a:cxn>
                </a:cxnLst>
                <a:rect l="0" t="0" r="r" b="b"/>
                <a:pathLst>
                  <a:path w="97" h="2785">
                    <a:moveTo>
                      <a:pt x="0" y="2784"/>
                    </a:moveTo>
                    <a:lnTo>
                      <a:pt x="0" y="0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4" name="Group 11"/>
            <p:cNvGrpSpPr>
              <a:grpSpLocks/>
            </p:cNvGrpSpPr>
            <p:nvPr/>
          </p:nvGrpSpPr>
          <p:grpSpPr bwMode="auto">
            <a:xfrm>
              <a:off x="240" y="192"/>
              <a:ext cx="193" cy="721"/>
              <a:chOff x="240" y="192"/>
              <a:chExt cx="193" cy="721"/>
            </a:xfrm>
          </p:grpSpPr>
          <p:sp>
            <p:nvSpPr>
              <p:cNvPr id="3084" name="Rectangle 12"/>
              <p:cNvSpPr>
                <a:spLocks noChangeArrowheads="1"/>
              </p:cNvSpPr>
              <p:nvPr/>
            </p:nvSpPr>
            <p:spPr bwMode="auto">
              <a:xfrm>
                <a:off x="240" y="192"/>
                <a:ext cx="192" cy="720"/>
              </a:xfrm>
              <a:prstGeom prst="rect">
                <a:avLst/>
              </a:prstGeom>
              <a:solidFill>
                <a:srgbClr val="EAEAEA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Freeform 13"/>
              <p:cNvSpPr>
                <a:spLocks/>
              </p:cNvSpPr>
              <p:nvPr/>
            </p:nvSpPr>
            <p:spPr bwMode="auto">
              <a:xfrm>
                <a:off x="240" y="192"/>
                <a:ext cx="193" cy="721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0" y="0"/>
                  </a:cxn>
                  <a:cxn ang="0">
                    <a:pos x="0" y="720"/>
                  </a:cxn>
                </a:cxnLst>
                <a:rect l="0" t="0" r="r" b="b"/>
                <a:pathLst>
                  <a:path w="193" h="721">
                    <a:moveTo>
                      <a:pt x="192" y="0"/>
                    </a:moveTo>
                    <a:lnTo>
                      <a:pt x="0" y="0"/>
                    </a:lnTo>
                    <a:lnTo>
                      <a:pt x="0" y="720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Freeform 14"/>
              <p:cNvSpPr>
                <a:spLocks/>
              </p:cNvSpPr>
              <p:nvPr/>
            </p:nvSpPr>
            <p:spPr bwMode="auto">
              <a:xfrm>
                <a:off x="240" y="192"/>
                <a:ext cx="193" cy="721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192" y="720"/>
                  </a:cxn>
                  <a:cxn ang="0">
                    <a:pos x="0" y="720"/>
                  </a:cxn>
                </a:cxnLst>
                <a:rect l="0" t="0" r="r" b="b"/>
                <a:pathLst>
                  <a:path w="193" h="721">
                    <a:moveTo>
                      <a:pt x="192" y="0"/>
                    </a:moveTo>
                    <a:lnTo>
                      <a:pt x="192" y="720"/>
                    </a:lnTo>
                    <a:lnTo>
                      <a:pt x="0" y="720"/>
                    </a:lnTo>
                  </a:path>
                </a:pathLst>
              </a:custGeom>
              <a:noFill/>
              <a:ln w="127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42900"/>
            <a:ext cx="7772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52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3230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30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230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88606BB-2DC7-4B6C-9BDB-03749836E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Monotype Sort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What is an Organization?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</a:rPr>
              <a:t>Collectivity of parts that can’t accomplish goals as effectively if they operate separately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3 Main Principles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772400" cy="4267200"/>
          </a:xfrm>
        </p:spPr>
        <p:txBody>
          <a:bodyPr/>
          <a:lstStyle/>
          <a:p>
            <a:r>
              <a:rPr lang="en-US" smtClean="0">
                <a:latin typeface="Arial" charset="0"/>
              </a:rPr>
              <a:t>Organizations are composed of systems and subsystems</a:t>
            </a:r>
          </a:p>
          <a:p>
            <a:endParaRPr lang="en-US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Any system performs simple tasks</a:t>
            </a:r>
          </a:p>
          <a:p>
            <a:pPr lvl="1"/>
            <a:r>
              <a:rPr lang="en-US" smtClean="0">
                <a:latin typeface="Arial" charset="0"/>
              </a:rPr>
              <a:t>transformation of input to output</a:t>
            </a:r>
          </a:p>
          <a:p>
            <a:endParaRPr lang="en-US" sz="2800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All organizations (systems) have goals</a:t>
            </a:r>
          </a:p>
          <a:p>
            <a:pPr lvl="1"/>
            <a:r>
              <a:rPr lang="en-US" smtClean="0">
                <a:latin typeface="Arial" charset="0"/>
              </a:rPr>
              <a:t>survival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Social Systems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smtClean="0">
                <a:latin typeface="Arial" charset="0"/>
              </a:rPr>
              <a:t>Roles</a:t>
            </a:r>
          </a:p>
          <a:p>
            <a:endParaRPr lang="en-US" sz="2800" smtClean="0">
              <a:latin typeface="Arial" charset="0"/>
            </a:endParaRPr>
          </a:p>
          <a:p>
            <a:r>
              <a:rPr lang="en-US" sz="2800" smtClean="0">
                <a:latin typeface="Arial" charset="0"/>
              </a:rPr>
              <a:t>Norms</a:t>
            </a:r>
          </a:p>
          <a:p>
            <a:endParaRPr lang="en-US" sz="2800" smtClean="0">
              <a:latin typeface="Arial" charset="0"/>
            </a:endParaRPr>
          </a:p>
          <a:p>
            <a:r>
              <a:rPr lang="en-US" sz="2800" smtClean="0">
                <a:latin typeface="Arial" charset="0"/>
              </a:rPr>
              <a:t>Culture</a:t>
            </a:r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990600" y="1847850"/>
          <a:ext cx="3810000" cy="407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Clip" r:id="rId3" imgW="1371600" imgH="1467000" progId="">
                  <p:embed/>
                </p:oleObj>
              </mc:Choice>
              <mc:Fallback>
                <p:oleObj name="Clip" r:id="rId3" imgW="1371600" imgH="14670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47850"/>
                        <a:ext cx="3810000" cy="407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Organizational Culture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/>
            <a:r>
              <a:rPr lang="en-US" sz="2800" dirty="0" smtClean="0">
                <a:latin typeface="Arial" pitchFamily="34" charset="0"/>
                <a:cs typeface="Arial" pitchFamily="34" charset="0"/>
              </a:rPr>
              <a:t>Provides understanding of “the way things are done around here”</a:t>
            </a:r>
          </a:p>
          <a:p>
            <a:pPr marL="628650" lvl="1" indent="-228600"/>
            <a:r>
              <a:rPr lang="en-US" sz="2400" dirty="0" smtClean="0">
                <a:latin typeface="Arial" pitchFamily="34" charset="0"/>
                <a:cs typeface="Arial" pitchFamily="34" charset="0"/>
              </a:rPr>
              <a:t>1) Has a boundary defining role; it creates distinctions between one organization and another</a:t>
            </a:r>
          </a:p>
          <a:p>
            <a:pPr marL="628650" lvl="1" indent="-228600"/>
            <a:r>
              <a:rPr lang="en-US" sz="2400" dirty="0" smtClean="0">
                <a:latin typeface="Arial" pitchFamily="34" charset="0"/>
                <a:cs typeface="Arial" pitchFamily="34" charset="0"/>
              </a:rPr>
              <a:t>2) Conveys a sense of identity for organization members</a:t>
            </a:r>
          </a:p>
          <a:p>
            <a:pPr marL="628650" lvl="1" indent="-228600"/>
            <a:r>
              <a:rPr lang="en-US" sz="2400" dirty="0" smtClean="0">
                <a:latin typeface="Arial" pitchFamily="34" charset="0"/>
                <a:cs typeface="Arial" pitchFamily="34" charset="0"/>
              </a:rPr>
              <a:t>3) Facilitates the generation of commitment to something larger than one person’s self interest</a:t>
            </a:r>
          </a:p>
          <a:p>
            <a:pPr marL="628650" lvl="1" indent="-228600"/>
            <a:r>
              <a:rPr lang="en-US" sz="2400" dirty="0" smtClean="0">
                <a:latin typeface="Arial" pitchFamily="34" charset="0"/>
                <a:cs typeface="Arial" pitchFamily="34" charset="0"/>
              </a:rPr>
              <a:t>4) Enhances social system stability</a:t>
            </a:r>
          </a:p>
          <a:p>
            <a:pPr marL="628650" lvl="1" indent="-228600"/>
            <a:r>
              <a:rPr lang="en-US" sz="2400" dirty="0" smtClean="0">
                <a:latin typeface="Arial" pitchFamily="34" charset="0"/>
                <a:cs typeface="Arial" pitchFamily="34" charset="0"/>
              </a:rPr>
              <a:t>5) Guides and shapes the attitudes and behaviors of employees.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Organization Development (OD)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295400" y="2057400"/>
            <a:ext cx="69342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latin typeface="Arial" charset="0"/>
              </a:rPr>
              <a:t>….is the SYSTEM-wide application of PLANNED development and change to IMPROVE the organization’s effectiveness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3 Parts of a Change or Transformation</a:t>
            </a:r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3124200" y="2667000"/>
            <a:ext cx="2667000" cy="2743200"/>
          </a:xfrm>
          <a:custGeom>
            <a:avLst/>
            <a:gdLst>
              <a:gd name="T0" fmla="*/ 1333500 w 21600"/>
              <a:gd name="T1" fmla="*/ 0 h 21600"/>
              <a:gd name="T2" fmla="*/ 0 w 21600"/>
              <a:gd name="T3" fmla="*/ 1959483 h 21600"/>
              <a:gd name="T4" fmla="*/ 1333500 w 21600"/>
              <a:gd name="T5" fmla="*/ 2351278 h 21600"/>
              <a:gd name="T6" fmla="*/ 2667000 w 21600"/>
              <a:gd name="T7" fmla="*/ 195948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90600" y="3657600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latin typeface="Arial" charset="0"/>
              </a:rPr>
              <a:t>Change Agent</a:t>
            </a:r>
            <a:endParaRPr lang="en-US">
              <a:latin typeface="Arial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886200" y="1828800"/>
            <a:ext cx="1600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latin typeface="Arial" charset="0"/>
              </a:rPr>
              <a:t>Client</a:t>
            </a:r>
            <a:endParaRPr lang="en-US">
              <a:latin typeface="Arial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943600" y="39624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latin typeface="Arial" charset="0"/>
              </a:rPr>
              <a:t>Intervention</a:t>
            </a: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Role of Consultant or Change Agent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</a:rPr>
              <a:t>Problem Identifier (Diagnostic/Catalyst)</a:t>
            </a:r>
          </a:p>
          <a:p>
            <a:r>
              <a:rPr lang="en-US" dirty="0" smtClean="0">
                <a:latin typeface="Arial" charset="0"/>
              </a:rPr>
              <a:t>Problem Solver (Confrontational/Prescriptive)</a:t>
            </a:r>
          </a:p>
          <a:p>
            <a:r>
              <a:rPr lang="en-US" dirty="0" smtClean="0">
                <a:latin typeface="Arial" charset="0"/>
              </a:rPr>
              <a:t>Inter-group activities</a:t>
            </a:r>
          </a:p>
          <a:p>
            <a:r>
              <a:rPr lang="en-US" dirty="0" smtClean="0">
                <a:latin typeface="Arial" charset="0"/>
              </a:rPr>
              <a:t>Education and training</a:t>
            </a:r>
          </a:p>
          <a:p>
            <a:r>
              <a:rPr lang="en-US" dirty="0" smtClean="0">
                <a:latin typeface="Arial" charset="0"/>
              </a:rPr>
              <a:t>Coaching and counseling</a:t>
            </a:r>
          </a:p>
          <a:p>
            <a:r>
              <a:rPr lang="en-US" dirty="0" smtClean="0">
                <a:latin typeface="Arial" charset="0"/>
              </a:rPr>
              <a:t>Life and career planning activities</a:t>
            </a:r>
          </a:p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3300"/>
                </a:solidFill>
                <a:latin typeface="Arial" charset="0"/>
              </a:rPr>
              <a:t>Implementing Any Change</a:t>
            </a:r>
            <a:endParaRPr lang="en-US" smtClean="0">
              <a:latin typeface="Arial" charset="0"/>
            </a:endParaRPr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5867400" cy="4114800"/>
          </a:xfrm>
        </p:spPr>
        <p:txBody>
          <a:bodyPr/>
          <a:lstStyle/>
          <a:p>
            <a:r>
              <a:rPr lang="en-US" sz="2800" smtClean="0">
                <a:latin typeface="Arial" charset="0"/>
              </a:rPr>
              <a:t>Creating an atmosphere for change</a:t>
            </a:r>
          </a:p>
          <a:p>
            <a:r>
              <a:rPr lang="en-US" sz="2800" smtClean="0">
                <a:latin typeface="Arial" charset="0"/>
              </a:rPr>
              <a:t>Communicating details</a:t>
            </a:r>
          </a:p>
          <a:p>
            <a:pPr lvl="1"/>
            <a:r>
              <a:rPr lang="en-US" sz="2400" smtClean="0">
                <a:solidFill>
                  <a:schemeClr val="accent2"/>
                </a:solidFill>
                <a:latin typeface="Arial" charset="0"/>
              </a:rPr>
              <a:t>training is needed</a:t>
            </a:r>
          </a:p>
          <a:p>
            <a:pPr lvl="1"/>
            <a:r>
              <a:rPr lang="en-US" sz="2400" smtClean="0">
                <a:solidFill>
                  <a:schemeClr val="accent2"/>
                </a:solidFill>
                <a:latin typeface="Arial" charset="0"/>
              </a:rPr>
              <a:t>two-way communication</a:t>
            </a:r>
          </a:p>
          <a:p>
            <a:pPr lvl="1"/>
            <a:r>
              <a:rPr lang="en-US" sz="2400" smtClean="0">
                <a:solidFill>
                  <a:schemeClr val="accent2"/>
                </a:solidFill>
                <a:latin typeface="Arial" charset="0"/>
              </a:rPr>
              <a:t>honesty is essential</a:t>
            </a:r>
          </a:p>
          <a:p>
            <a:r>
              <a:rPr lang="en-US" sz="2800" smtClean="0">
                <a:latin typeface="Arial" charset="0"/>
              </a:rPr>
              <a:t>Time frame</a:t>
            </a:r>
          </a:p>
          <a:p>
            <a:r>
              <a:rPr lang="en-US" sz="2800" smtClean="0">
                <a:latin typeface="Arial" charset="0"/>
              </a:rPr>
              <a:t>Training needs</a:t>
            </a:r>
          </a:p>
        </p:txBody>
      </p:sp>
      <p:pic>
        <p:nvPicPr>
          <p:cNvPr id="8196" name="Picture 1028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53000" y="3325813"/>
            <a:ext cx="3733800" cy="2482850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I.  Organizational </a:t>
            </a:r>
            <a:r>
              <a:rPr lang="en-US" i="1" smtClean="0">
                <a:latin typeface="Arial" charset="0"/>
              </a:rPr>
              <a:t>Culture </a:t>
            </a:r>
            <a:r>
              <a:rPr lang="en-US" smtClean="0">
                <a:latin typeface="Arial" charset="0"/>
              </a:rPr>
              <a:t>Change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Altering underlying values, systems, and beliefs</a:t>
            </a:r>
          </a:p>
          <a:p>
            <a:r>
              <a:rPr lang="en-US" smtClean="0">
                <a:latin typeface="Arial" charset="0"/>
              </a:rPr>
              <a:t>Easier said than done</a:t>
            </a:r>
          </a:p>
          <a:p>
            <a:r>
              <a:rPr lang="en-US" smtClean="0">
                <a:latin typeface="Arial" charset="0"/>
              </a:rPr>
              <a:t>There are many mental and physical “ways we have always done things”</a:t>
            </a:r>
          </a:p>
          <a:p>
            <a:r>
              <a:rPr lang="en-US" smtClean="0">
                <a:latin typeface="Arial" charset="0"/>
              </a:rPr>
              <a:t>People must be change agents</a:t>
            </a:r>
          </a:p>
          <a:p>
            <a:r>
              <a:rPr lang="en-US" smtClean="0">
                <a:latin typeface="Arial" charset="0"/>
              </a:rPr>
              <a:t>Examine and rid of “sacred cows”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z="4000" b="1" smtClean="0">
                <a:solidFill>
                  <a:schemeClr val="accent2"/>
                </a:solidFill>
                <a:latin typeface="Arial" charset="0"/>
              </a:rPr>
              <a:t>Maintaining the New Culture</a:t>
            </a:r>
            <a:endParaRPr lang="en-US" b="1" smtClean="0">
              <a:latin typeface="Arial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8077200" cy="3429000"/>
          </a:xfrm>
        </p:spPr>
        <p:txBody>
          <a:bodyPr/>
          <a:lstStyle/>
          <a:p>
            <a:r>
              <a:rPr lang="en-US" sz="2800" smtClean="0">
                <a:latin typeface="Arial" charset="0"/>
              </a:rPr>
              <a:t>Select new employees who are consistent with the new culture</a:t>
            </a:r>
          </a:p>
          <a:p>
            <a:r>
              <a:rPr lang="en-US" sz="2800" smtClean="0">
                <a:latin typeface="Arial" charset="0"/>
              </a:rPr>
              <a:t>Create a socialization process where new employees will learn about the new culture</a:t>
            </a:r>
          </a:p>
          <a:p>
            <a:r>
              <a:rPr lang="en-US" sz="2800" smtClean="0">
                <a:latin typeface="Arial" charset="0"/>
              </a:rPr>
              <a:t>Reward behaviors consistent with the new culture</a:t>
            </a:r>
          </a:p>
          <a:p>
            <a:endParaRPr lang="en-US" sz="2800" smtClean="0">
              <a:latin typeface="Arial" charset="0"/>
            </a:endParaRPr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0" y="4419600"/>
            <a:ext cx="4191000" cy="2190750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II. Total Quality Management (TQM)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Comprehensive approach to making behavioral changes along with the business strategy</a:t>
            </a:r>
          </a:p>
          <a:p>
            <a:r>
              <a:rPr lang="en-US" smtClean="0">
                <a:latin typeface="Arial" charset="0"/>
              </a:rPr>
              <a:t>Uses statistical information to aid in decision-making</a:t>
            </a:r>
          </a:p>
          <a:p>
            <a:r>
              <a:rPr lang="en-US" smtClean="0">
                <a:latin typeface="Arial" charset="0"/>
              </a:rPr>
              <a:t>Also called continuous process improvement, quality improvement processes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Quality Education System</a:t>
            </a: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76400"/>
            <a:ext cx="3810000" cy="4114800"/>
          </a:xfrm>
        </p:spPr>
        <p:txBody>
          <a:bodyPr/>
          <a:lstStyle/>
          <a:p>
            <a:r>
              <a:rPr lang="en-US" smtClean="0">
                <a:latin typeface="Arial" charset="0"/>
              </a:rPr>
              <a:t>Managing quality</a:t>
            </a:r>
          </a:p>
          <a:p>
            <a:r>
              <a:rPr lang="en-US" smtClean="0">
                <a:latin typeface="Arial" charset="0"/>
              </a:rPr>
              <a:t>Identifying requirements of work process/job</a:t>
            </a:r>
          </a:p>
          <a:p>
            <a:r>
              <a:rPr lang="en-US" smtClean="0">
                <a:latin typeface="Arial" charset="0"/>
              </a:rPr>
              <a:t>Preventing problems</a:t>
            </a:r>
          </a:p>
          <a:p>
            <a:r>
              <a:rPr lang="en-US" smtClean="0">
                <a:latin typeface="Arial" charset="0"/>
              </a:rPr>
              <a:t>Understanding zero defects</a:t>
            </a:r>
          </a:p>
          <a:p>
            <a:r>
              <a:rPr lang="en-US" smtClean="0">
                <a:latin typeface="Arial" charset="0"/>
              </a:rPr>
              <a:t>Calculating the price of nonconformance; measuring quality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600200"/>
            <a:ext cx="4038600" cy="4419600"/>
          </a:xfrm>
        </p:spPr>
        <p:txBody>
          <a:bodyPr/>
          <a:lstStyle/>
          <a:p>
            <a:r>
              <a:rPr lang="en-US" smtClean="0">
                <a:latin typeface="Arial" charset="0"/>
              </a:rPr>
              <a:t>Developing teamwork</a:t>
            </a:r>
          </a:p>
          <a:p>
            <a:r>
              <a:rPr lang="en-US" smtClean="0">
                <a:latin typeface="Arial" charset="0"/>
              </a:rPr>
              <a:t>Measuring to improve and communicating results</a:t>
            </a:r>
          </a:p>
          <a:p>
            <a:r>
              <a:rPr lang="en-US" smtClean="0">
                <a:latin typeface="Arial" charset="0"/>
              </a:rPr>
              <a:t>Analyzing problems</a:t>
            </a:r>
          </a:p>
          <a:p>
            <a:r>
              <a:rPr lang="en-US" smtClean="0">
                <a:latin typeface="Arial" charset="0"/>
              </a:rPr>
              <a:t>Eliminating problem causes</a:t>
            </a:r>
          </a:p>
          <a:p>
            <a:r>
              <a:rPr lang="en-US" smtClean="0">
                <a:latin typeface="Arial" charset="0"/>
              </a:rPr>
              <a:t>Improving supplier/customer relationships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fessional">
  <a:themeElements>
    <a:clrScheme name="Professional 1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6600FF"/>
      </a:accent1>
      <a:accent2>
        <a:srgbClr val="CC00FF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E7"/>
      </a:accent6>
      <a:hlink>
        <a:srgbClr val="00CC99"/>
      </a:hlink>
      <a:folHlink>
        <a:srgbClr val="0099CC"/>
      </a:folHlink>
    </a:clrScheme>
    <a:fontScheme name="Profession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fessional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600FF"/>
        </a:accent1>
        <a:accent2>
          <a:srgbClr val="CC00FF"/>
        </a:accent2>
        <a:accent3>
          <a:srgbClr val="FFFFFF"/>
        </a:accent3>
        <a:accent4>
          <a:srgbClr val="000000"/>
        </a:accent4>
        <a:accent5>
          <a:srgbClr val="B8AAFF"/>
        </a:accent5>
        <a:accent6>
          <a:srgbClr val="B900E7"/>
        </a:accent6>
        <a:hlink>
          <a:srgbClr val="00CC99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essional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FF99CC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essional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essional 4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033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AAAD"/>
        </a:accent5>
        <a:accent6>
          <a:srgbClr val="B95C00"/>
        </a:accent6>
        <a:hlink>
          <a:srgbClr val="999933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Designs\Professional.pot</Template>
  <TotalTime>364</TotalTime>
  <Words>379</Words>
  <Application>Microsoft Office PowerPoint</Application>
  <PresentationFormat>On-screen Show (4:3)</PresentationFormat>
  <Paragraphs>75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Professional</vt:lpstr>
      <vt:lpstr>Clip</vt:lpstr>
      <vt:lpstr>What is an Organization?</vt:lpstr>
      <vt:lpstr>3 Main Principles</vt:lpstr>
      <vt:lpstr>Social Systems</vt:lpstr>
      <vt:lpstr>Organizational Culture</vt:lpstr>
      <vt:lpstr>Organization Development (OD)</vt:lpstr>
      <vt:lpstr>3 Parts of a Change or Transformation</vt:lpstr>
      <vt:lpstr>Role of Consultant or Change Agent</vt:lpstr>
      <vt:lpstr>Implementing Any Change</vt:lpstr>
      <vt:lpstr>I.  Organizational Culture Change</vt:lpstr>
      <vt:lpstr> Maintaining the New Culture</vt:lpstr>
      <vt:lpstr>II. Total Quality Management (TQM)</vt:lpstr>
      <vt:lpstr>Quality Education System</vt:lpstr>
    </vt:vector>
  </TitlesOfParts>
  <Company>Personal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</dc:title>
  <dc:creator>Todd Baker</dc:creator>
  <cp:lastModifiedBy>Baker, Kerrie</cp:lastModifiedBy>
  <cp:revision>22</cp:revision>
  <dcterms:created xsi:type="dcterms:W3CDTF">2001-04-08T21:04:04Z</dcterms:created>
  <dcterms:modified xsi:type="dcterms:W3CDTF">2012-10-03T14:32:41Z</dcterms:modified>
</cp:coreProperties>
</file>